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5" r:id="rId2"/>
    <p:sldId id="297" r:id="rId3"/>
    <p:sldId id="288" r:id="rId4"/>
    <p:sldId id="28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1A"/>
    <a:srgbClr val="3C2615"/>
    <a:srgbClr val="3E2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83C8A-65C6-924D-8F9D-7F226316E6FC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65C2C-77B9-2741-9194-F777E26E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4AFB2-E299-4DB7-BB4B-28306DF73C8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2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8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F139-3E30-F543-BD1E-20CEE122B51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A8CD-EB21-5A45-BF5C-FE5948430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391785"/>
            <a:ext cx="2845832" cy="6153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79" y="5173269"/>
            <a:ext cx="2187959" cy="9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4" y="2284108"/>
            <a:ext cx="7448591" cy="477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2526" y="3641222"/>
            <a:ext cx="44238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0391A"/>
                </a:solidFill>
                <a:latin typeface="Avenir LT Std 55 Roman" pitchFamily="34" charset="0"/>
              </a:rPr>
              <a:t>IllegalDumpFreePA.org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3421" y="3111063"/>
            <a:ext cx="878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0391A"/>
                </a:solidFill>
                <a:latin typeface="Avenir LT Std 55 Roman" pitchFamily="34" charset="0"/>
              </a:rPr>
              <a:t>A Community Resource to Fight Illegal Dumping</a:t>
            </a:r>
            <a:endParaRPr lang="en-US" sz="2800" dirty="0">
              <a:solidFill>
                <a:srgbClr val="60391A"/>
              </a:solidFill>
              <a:latin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2"/>
    </mc:Choice>
    <mc:Fallback xmlns="">
      <p:transition spd="slow" advTm="282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363" y="2066095"/>
            <a:ext cx="82203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60391A"/>
                </a:solidFill>
                <a:latin typeface="Avenir Heavy"/>
                <a:cs typeface="Avenir Roman"/>
              </a:rPr>
              <a:t>Illegal Dumping in Pennsylvania</a:t>
            </a:r>
            <a:endParaRPr lang="en-US" sz="2400" dirty="0">
              <a:solidFill>
                <a:srgbClr val="60391A"/>
              </a:solidFill>
              <a:latin typeface="Avenir Heavy"/>
              <a:cs typeface="Avenir Roman"/>
            </a:endParaRPr>
          </a:p>
          <a:p>
            <a:endParaRPr lang="en-US" dirty="0" smtClean="0">
              <a:solidFill>
                <a:srgbClr val="60391A"/>
              </a:solidFill>
              <a:cs typeface="Avenir Roman"/>
            </a:endParaRPr>
          </a:p>
          <a:p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Top Five Items Identified in Pennsylvania Illegal Dumps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Household Trash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Tires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Construction and Demolition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Bagged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Yard Waste</a:t>
            </a:r>
          </a:p>
          <a:p>
            <a:endParaRPr lang="en-US" dirty="0">
              <a:solidFill>
                <a:srgbClr val="60391A"/>
              </a:solidFill>
              <a:latin typeface="Avenir LT Std 55 Roman" pitchFamily="34" charset="0"/>
              <a:cs typeface="Avenir Roman"/>
            </a:endParaRPr>
          </a:p>
          <a:p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It costs on average  $619 per ton, with an </a:t>
            </a:r>
          </a:p>
          <a:p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cost per cleanup per remediated site </a:t>
            </a:r>
          </a:p>
          <a:p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at $2,947. </a:t>
            </a:r>
            <a:endParaRPr lang="en-US" dirty="0">
              <a:solidFill>
                <a:srgbClr val="60391A"/>
              </a:solidFill>
              <a:latin typeface="Avenir LT Std 55 Roman" pitchFamily="34" charset="0"/>
              <a:cs typeface="Avenir Roman"/>
            </a:endParaRPr>
          </a:p>
        </p:txBody>
      </p:sp>
      <p:pic>
        <p:nvPicPr>
          <p:cNvPr id="6" name="Picture 5" descr="HORZ-KPB-KABA_endorsed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5" y="273321"/>
            <a:ext cx="2048387" cy="898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54" y="3357112"/>
            <a:ext cx="3752193" cy="28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90700"/>
            <a:ext cx="7645400" cy="46910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0391A"/>
                </a:solidFill>
                <a:latin typeface="Avenir Heavy"/>
              </a:rPr>
              <a:t>Why Go Beyond Cleanups? </a:t>
            </a:r>
            <a:r>
              <a:rPr lang="en-US" sz="1800" dirty="0" smtClean="0">
                <a:solidFill>
                  <a:srgbClr val="60391A"/>
                </a:solidFill>
                <a:latin typeface="Avenir LT Std 55 Roman" pitchFamily="34" charset="0"/>
              </a:rPr>
              <a:t>	</a:t>
            </a:r>
            <a:r>
              <a:rPr lang="en-US" dirty="0" smtClean="0">
                <a:solidFill>
                  <a:srgbClr val="60391A"/>
                </a:solidFill>
              </a:rPr>
              <a:t> </a:t>
            </a:r>
          </a:p>
          <a:p>
            <a:r>
              <a:rPr lang="en-US" sz="1800" dirty="0">
                <a:solidFill>
                  <a:srgbClr val="60391A"/>
                </a:solidFill>
                <a:latin typeface="Avenir LT Std 55 Roman" pitchFamily="34" charset="0"/>
              </a:rPr>
              <a:t>Cleanups of active dumpsites are ineffective in and of themselves.</a:t>
            </a:r>
          </a:p>
          <a:p>
            <a:endParaRPr lang="en-US" sz="1800" dirty="0" smtClean="0">
              <a:solidFill>
                <a:srgbClr val="60391A"/>
              </a:solidFill>
            </a:endParaRPr>
          </a:p>
          <a:p>
            <a:r>
              <a:rPr lang="en-US" sz="1800" dirty="0" smtClean="0">
                <a:solidFill>
                  <a:srgbClr val="60391A"/>
                </a:solidFill>
                <a:latin typeface="Avenir LT Std 55 Roman" pitchFamily="34" charset="0"/>
              </a:rPr>
              <a:t>The Cyclical Dilemma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391A"/>
                </a:solidFill>
                <a:latin typeface="Avenir LT Std 55 Roman" pitchFamily="34" charset="0"/>
              </a:rPr>
              <a:t>The mere presence of a dump site encourages more dumping.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391A"/>
                </a:solidFill>
                <a:latin typeface="Avenir LT Std 55 Roman" pitchFamily="34" charset="0"/>
              </a:rPr>
              <a:t>Cleaning up active sites signals taking responsibility for managing the material and invites more dumping.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60391A"/>
              </a:solidFill>
              <a:latin typeface="Avenir LT Std 55 Roman" pitchFamily="34" charset="0"/>
            </a:endParaRPr>
          </a:p>
          <a:p>
            <a:r>
              <a:rPr lang="en-US" sz="1800" dirty="0" smtClean="0">
                <a:solidFill>
                  <a:srgbClr val="60391A"/>
                </a:solidFill>
                <a:latin typeface="Avenir LT Std 55 Roman" pitchFamily="34" charset="0"/>
              </a:rPr>
              <a:t>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391A"/>
                </a:solidFill>
                <a:latin typeface="Avenir LT Std 55 Roman" pitchFamily="34" charset="0"/>
              </a:rPr>
              <a:t>Cleanups must occur to reduce the impact on the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391A"/>
                </a:solidFill>
                <a:latin typeface="Avenir LT Std 55 Roman" pitchFamily="34" charset="0"/>
              </a:rPr>
              <a:t>Cleanups have a lasting effect when mechanisms exist to prevent and deter illegal dumping from reoccurring.</a:t>
            </a:r>
            <a:endParaRPr lang="en-US" sz="1800" dirty="0">
              <a:solidFill>
                <a:srgbClr val="60391A"/>
              </a:solidFill>
              <a:latin typeface="Avenir LT Std 55 Roman" pitchFamily="34" charset="0"/>
            </a:endParaRPr>
          </a:p>
        </p:txBody>
      </p:sp>
      <p:pic>
        <p:nvPicPr>
          <p:cNvPr id="8" name="Picture 7" descr="HORZ-KPB-KABA_endorsed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5" y="273321"/>
            <a:ext cx="2048387" cy="8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" y="1364629"/>
            <a:ext cx="878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60391A"/>
              </a:solidFill>
              <a:latin typeface="Avenir LT Std 55 Roman" pitchFamily="34" charset="0"/>
              <a:cs typeface="Avenir Heavy"/>
            </a:endParaRPr>
          </a:p>
          <a:p>
            <a:pPr algn="ctr"/>
            <a:endParaRPr lang="en-US" sz="2400" dirty="0" smtClean="0">
              <a:solidFill>
                <a:srgbClr val="60391A"/>
              </a:solidFill>
              <a:latin typeface="Avenir LT Std 55 Roman" pitchFamily="34" charset="0"/>
              <a:cs typeface="Avenir Heavy"/>
            </a:endParaRPr>
          </a:p>
          <a:p>
            <a:pPr algn="ctr"/>
            <a:r>
              <a:rPr lang="en-US" sz="2000" dirty="0" smtClean="0">
                <a:solidFill>
                  <a:srgbClr val="60391A"/>
                </a:solidFill>
                <a:latin typeface="Avenir LT Std 55 Roman" pitchFamily="34" charset="0"/>
                <a:cs typeface="Avenir Heavy"/>
              </a:rPr>
              <a:t>Providing tools and resources to keep our </a:t>
            </a:r>
          </a:p>
          <a:p>
            <a:pPr algn="ctr"/>
            <a:r>
              <a:rPr lang="en-US" sz="2000" dirty="0" smtClean="0">
                <a:solidFill>
                  <a:srgbClr val="60391A"/>
                </a:solidFill>
                <a:latin typeface="Avenir LT Std 55 Roman" pitchFamily="34" charset="0"/>
                <a:cs typeface="Avenir Heavy"/>
              </a:rPr>
              <a:t>communities clean and beautiful. </a:t>
            </a:r>
            <a:endParaRPr lang="en-US" sz="2000" dirty="0">
              <a:solidFill>
                <a:srgbClr val="60391A"/>
              </a:solidFill>
              <a:latin typeface="Avenir LT Std 55 Roman" pitchFamily="34" charset="0"/>
              <a:cs typeface="Avenir Heavy"/>
            </a:endParaRPr>
          </a:p>
          <a:p>
            <a:endParaRPr lang="en-US" dirty="0">
              <a:solidFill>
                <a:srgbClr val="60391A"/>
              </a:solidFill>
              <a:latin typeface="Avenir LT Std 55 Roman" pitchFamily="34" charset="0"/>
              <a:cs typeface="Avenir Heavy"/>
            </a:endParaRPr>
          </a:p>
          <a:p>
            <a:endParaRPr lang="en-US" dirty="0">
              <a:solidFill>
                <a:srgbClr val="60391A"/>
              </a:solidFill>
              <a:latin typeface="Avenir LT Std 55 Roman" pitchFamily="34" charset="0"/>
              <a:cs typeface="Avenir Heavy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Heavy"/>
              </a:rPr>
              <a:t>The  Surveillance Camera Loan </a:t>
            </a: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Heavy"/>
              </a:rPr>
              <a:t>Program - KPB </a:t>
            </a: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Heavy"/>
              </a:rPr>
              <a:t>provides a ready to mount, user friendly surveillance camera kit complete with wireless and black-flash technology and technical assistance for installation.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60391A"/>
              </a:solidFill>
              <a:latin typeface="Avenir LT Std 55 Roman" pitchFamily="34" charset="0"/>
              <a:cs typeface="Avenir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Mini-grants </a:t>
            </a:r>
            <a:r>
              <a:rPr lang="en-US" dirty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for </a:t>
            </a: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Deterrents - Resources </a:t>
            </a: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to help deter future dumping once enforcement actions have been taken and sites have been </a:t>
            </a: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cleaned.</a:t>
            </a:r>
            <a:endParaRPr lang="en-US" dirty="0" smtClean="0">
              <a:solidFill>
                <a:srgbClr val="60391A"/>
              </a:solidFill>
              <a:latin typeface="Avenir LT Std 55 Roman" pitchFamily="34" charset="0"/>
              <a:cs typeface="Avenir Roman"/>
            </a:endParaRPr>
          </a:p>
          <a:p>
            <a:endParaRPr lang="en-US" dirty="0">
              <a:solidFill>
                <a:srgbClr val="60391A"/>
              </a:solidFill>
              <a:latin typeface="Avenir LT Std 55 Roman" pitchFamily="34" charset="0"/>
              <a:cs typeface="Avenir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Public Education </a:t>
            </a: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Resources - Tools </a:t>
            </a:r>
            <a:r>
              <a:rPr lang="en-US" dirty="0" smtClean="0">
                <a:solidFill>
                  <a:srgbClr val="60391A"/>
                </a:solidFill>
                <a:latin typeface="Avenir LT Std 55 Roman" pitchFamily="34" charset="0"/>
                <a:cs typeface="Avenir Roman"/>
              </a:rPr>
              <a:t>to educate both community members and stakeholders about the economic and environmental impacts of illegal dumping.</a:t>
            </a:r>
            <a:endParaRPr lang="en-US" dirty="0">
              <a:solidFill>
                <a:srgbClr val="60391A"/>
              </a:solidFill>
              <a:latin typeface="Avenir LT Std 55 Roman" pitchFamily="34" charset="0"/>
              <a:cs typeface="Avenir Roman"/>
            </a:endParaRPr>
          </a:p>
          <a:p>
            <a:endParaRPr lang="en-US" sz="1400" dirty="0">
              <a:cs typeface="Avenir Roman"/>
            </a:endParaRPr>
          </a:p>
        </p:txBody>
      </p:sp>
      <p:pic>
        <p:nvPicPr>
          <p:cNvPr id="6" name="Picture 5" descr="HORZ-KPB-KABA_endorsed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5" y="273321"/>
            <a:ext cx="2048387" cy="8986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60858"/>
            <a:ext cx="74501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145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everyone sweeps before his own front door, then the street is clean.” - Johann Wolfgang van Goethe</dc:title>
  <dc:creator>Tim McKenna</dc:creator>
  <cp:lastModifiedBy>Stephanie Larson</cp:lastModifiedBy>
  <cp:revision>47</cp:revision>
  <dcterms:created xsi:type="dcterms:W3CDTF">2014-11-13T15:53:57Z</dcterms:created>
  <dcterms:modified xsi:type="dcterms:W3CDTF">2015-05-19T18:50:19Z</dcterms:modified>
</cp:coreProperties>
</file>